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4" r:id="rId7"/>
    <p:sldId id="261" r:id="rId8"/>
    <p:sldId id="257" r:id="rId9"/>
    <p:sldId id="259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2255985"/>
            <a:ext cx="8915399" cy="2262781"/>
          </a:xfrm>
        </p:spPr>
        <p:txBody>
          <a:bodyPr>
            <a:normAutofit/>
          </a:bodyPr>
          <a:lstStyle/>
          <a:p>
            <a:r>
              <a:rPr lang="fr-CA" sz="4400" dirty="0"/>
              <a:t>Traumatisme cranio-cérébral: on cherche et on progresse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Grand Bal des Chapeaux 2023</a:t>
            </a:r>
          </a:p>
          <a:p>
            <a:r>
              <a:rPr lang="fr-CA" dirty="0"/>
              <a:t>Dr Louis Crevier, neurochirurgien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4" y="819746"/>
            <a:ext cx="4753696" cy="17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 on doit s’intéresser aux traumatismes à la tête (</a:t>
            </a:r>
            <a:r>
              <a:rPr lang="fr-CA" dirty="0" err="1"/>
              <a:t>TCC</a:t>
            </a:r>
            <a:r>
              <a:rPr lang="fr-CA" dirty="0"/>
              <a:t>)?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Première cause de mortalité et morbidité sévère chez les moins de 40 ans</a:t>
            </a:r>
          </a:p>
          <a:p>
            <a:r>
              <a:rPr lang="fr-CA" dirty="0"/>
              <a:t>Au Canada, entre 2002 et 2016, 53 200 décès par </a:t>
            </a:r>
            <a:r>
              <a:rPr lang="fr-CA" dirty="0" err="1"/>
              <a:t>TCC</a:t>
            </a:r>
            <a:endParaRPr lang="fr-CA" dirty="0"/>
          </a:p>
          <a:p>
            <a:r>
              <a:rPr lang="fr-CA" dirty="0"/>
              <a:t>Au Québec, plus de 12 000 </a:t>
            </a:r>
            <a:r>
              <a:rPr lang="fr-CA" dirty="0" err="1"/>
              <a:t>TCC</a:t>
            </a:r>
            <a:r>
              <a:rPr lang="fr-CA" dirty="0"/>
              <a:t> par année</a:t>
            </a:r>
          </a:p>
          <a:p>
            <a:r>
              <a:rPr lang="fr-CA" dirty="0"/>
              <a:t>Le </a:t>
            </a:r>
            <a:r>
              <a:rPr lang="fr-CA" dirty="0" err="1"/>
              <a:t>TCC</a:t>
            </a:r>
            <a:r>
              <a:rPr lang="fr-CA" dirty="0"/>
              <a:t> modéré ou sévère cause le décès ou des séquelles importantes permanentes dans plus de 50% des cas</a:t>
            </a:r>
          </a:p>
          <a:p>
            <a:r>
              <a:rPr lang="fr-CA" dirty="0"/>
              <a:t>Peut entraîner des conséquences physiques, cognitives, affectives et comportementales empêchant un retour à la vie normale</a:t>
            </a:r>
          </a:p>
          <a:p>
            <a:r>
              <a:rPr lang="fr-CA" dirty="0"/>
              <a:t>Coûts ++ pour la Société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383" y="4734188"/>
            <a:ext cx="2991086" cy="19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Amélioration des politiques en santé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Port de la ceinture de sécurité obligatoire</a:t>
            </a:r>
          </a:p>
          <a:p>
            <a:r>
              <a:rPr lang="fr-CA" dirty="0"/>
              <a:t>Port du casque (travail et loisirs)</a:t>
            </a:r>
          </a:p>
          <a:p>
            <a:r>
              <a:rPr lang="fr-CA" dirty="0"/>
              <a:t>Amélioration de la sécurité des véhicules</a:t>
            </a:r>
          </a:p>
          <a:p>
            <a:r>
              <a:rPr lang="fr-CA" dirty="0"/>
              <a:t>Amélioration du réseau routier</a:t>
            </a:r>
          </a:p>
          <a:p>
            <a:r>
              <a:rPr lang="fr-CA" dirty="0"/>
              <a:t>Loi plus stricte sur l’alcool au volant</a:t>
            </a:r>
          </a:p>
          <a:p>
            <a:r>
              <a:rPr lang="fr-CA" dirty="0"/>
              <a:t>Organismes type « Nez Rouge »</a:t>
            </a:r>
          </a:p>
          <a:p>
            <a:endParaRPr lang="fr-CA" dirty="0"/>
          </a:p>
          <a:p>
            <a:r>
              <a:rPr lang="fr-CA" dirty="0"/>
              <a:t>Décès par accident de la route au Canada : 9800 en 2000 </a:t>
            </a:r>
            <a:r>
              <a:rPr lang="fr-CA" dirty="0">
                <a:sym typeface="Wingdings" panose="05000000000000000000" pitchFamily="2" charset="2"/>
              </a:rPr>
              <a:t></a:t>
            </a:r>
            <a:r>
              <a:rPr lang="fr-CA" dirty="0"/>
              <a:t> 5300 en 2019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629" y="2027547"/>
            <a:ext cx="2601013" cy="26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On fait des progrès depuis 30 ans grâce à…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Amélioration des politiques en santé publique</a:t>
            </a:r>
          </a:p>
          <a:p>
            <a:r>
              <a:rPr lang="fr-CA" dirty="0"/>
              <a:t>Amélioration et uniformisation des soins pré-hospitaliers et hospitaliers</a:t>
            </a:r>
          </a:p>
          <a:p>
            <a:r>
              <a:rPr lang="fr-CA" dirty="0"/>
              <a:t>Amélioration des soins en réadaptation</a:t>
            </a:r>
          </a:p>
          <a:p>
            <a:endParaRPr lang="fr-CA" dirty="0"/>
          </a:p>
          <a:p>
            <a:r>
              <a:rPr lang="fr-CA" dirty="0"/>
              <a:t>Découvertes grâce à la recherche appliquées aux soins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274189"/>
            <a:ext cx="2593075" cy="22322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20" y="4274189"/>
            <a:ext cx="2855695" cy="22322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248" y="4274189"/>
            <a:ext cx="2227284" cy="22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Amélioration des politiques en santé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Port de la ceinture de sécurité obligatoire</a:t>
            </a:r>
          </a:p>
          <a:p>
            <a:r>
              <a:rPr lang="fr-CA" dirty="0"/>
              <a:t>Port du casque (travail et loisirs)</a:t>
            </a:r>
          </a:p>
          <a:p>
            <a:r>
              <a:rPr lang="fr-CA" dirty="0"/>
              <a:t>Amélioration de la sécurité des véhicules</a:t>
            </a:r>
          </a:p>
          <a:p>
            <a:r>
              <a:rPr lang="fr-CA" dirty="0"/>
              <a:t>Amélioration du réseau routier</a:t>
            </a:r>
          </a:p>
          <a:p>
            <a:r>
              <a:rPr lang="fr-CA" dirty="0"/>
              <a:t>Loi plus stricte sur l’alcool au volant</a:t>
            </a:r>
          </a:p>
          <a:p>
            <a:r>
              <a:rPr lang="fr-CA" dirty="0"/>
              <a:t>Organismes type « Nez Rouge »</a:t>
            </a:r>
          </a:p>
          <a:p>
            <a:endParaRPr lang="fr-CA" dirty="0"/>
          </a:p>
          <a:p>
            <a:r>
              <a:rPr lang="fr-CA" dirty="0"/>
              <a:t>Décès par accident de la route au Canada : 9800 en 2000 </a:t>
            </a:r>
            <a:r>
              <a:rPr lang="fr-CA" dirty="0">
                <a:sym typeface="Wingdings" panose="05000000000000000000" pitchFamily="2" charset="2"/>
              </a:rPr>
              <a:t></a:t>
            </a:r>
            <a:r>
              <a:rPr lang="fr-CA" dirty="0"/>
              <a:t> 5300 en 2019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629" y="2027547"/>
            <a:ext cx="2601013" cy="26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Amélioration des soins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Meilleure prise en charge pré-hospitalière</a:t>
            </a:r>
          </a:p>
          <a:p>
            <a:r>
              <a:rPr lang="fr-CA" dirty="0"/>
              <a:t>Meilleure prise en charge aux soins intensifs/neurochirurgie</a:t>
            </a:r>
          </a:p>
          <a:p>
            <a:pPr lvl="1"/>
            <a:r>
              <a:rPr lang="fr-CA" dirty="0"/>
              <a:t>Pression intracrânienne</a:t>
            </a:r>
          </a:p>
          <a:p>
            <a:pPr lvl="1"/>
            <a:r>
              <a:rPr lang="fr-CA" dirty="0"/>
              <a:t>Mesure de l’oxygénation cérébrale</a:t>
            </a:r>
          </a:p>
          <a:p>
            <a:pPr lvl="1"/>
            <a:r>
              <a:rPr lang="fr-CA" dirty="0" err="1"/>
              <a:t>Microdialyse</a:t>
            </a:r>
            <a:r>
              <a:rPr lang="fr-CA" dirty="0"/>
              <a:t> cérébrale</a:t>
            </a:r>
          </a:p>
          <a:p>
            <a:pPr lvl="1"/>
            <a:r>
              <a:rPr lang="fr-CA" dirty="0"/>
              <a:t>Spectroscopie infrarouge</a:t>
            </a:r>
          </a:p>
          <a:p>
            <a:pPr lvl="1"/>
            <a:r>
              <a:rPr lang="fr-CA" dirty="0"/>
              <a:t>Monitoring EEG et traitement contre les convulsions</a:t>
            </a:r>
          </a:p>
          <a:p>
            <a:pPr lvl="1"/>
            <a:r>
              <a:rPr lang="fr-CA" dirty="0"/>
              <a:t>Hypothermie thérapeutique</a:t>
            </a:r>
          </a:p>
          <a:p>
            <a:pPr lvl="1"/>
            <a:r>
              <a:rPr lang="fr-CA" dirty="0"/>
              <a:t>Craniectomie décompressive</a:t>
            </a:r>
          </a:p>
          <a:p>
            <a:r>
              <a:rPr lang="fr-CA" dirty="0"/>
              <a:t>Meilleurs soins en réadaptation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523" y="1425368"/>
            <a:ext cx="2311251" cy="3065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244" y="4580743"/>
            <a:ext cx="2747530" cy="20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recherche: partenaire indispensable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Nouveautés prometteuses</a:t>
            </a:r>
          </a:p>
          <a:p>
            <a:pPr lvl="1"/>
            <a:r>
              <a:rPr lang="fr-CA" dirty="0"/>
              <a:t>Érythropoïétine</a:t>
            </a:r>
          </a:p>
          <a:p>
            <a:pPr lvl="1"/>
            <a:r>
              <a:rPr lang="fr-CA" dirty="0" err="1"/>
              <a:t>Amantadine</a:t>
            </a:r>
            <a:endParaRPr lang="fr-CA" dirty="0"/>
          </a:p>
          <a:p>
            <a:pPr lvl="1"/>
            <a:r>
              <a:rPr lang="fr-CA" dirty="0"/>
              <a:t>Acide </a:t>
            </a:r>
            <a:r>
              <a:rPr lang="fr-CA" dirty="0" err="1"/>
              <a:t>tranexamique</a:t>
            </a:r>
            <a:endParaRPr lang="fr-CA" dirty="0"/>
          </a:p>
          <a:p>
            <a:pPr lvl="1"/>
            <a:r>
              <a:rPr lang="fr-CA" dirty="0" err="1"/>
              <a:t>Interleukine-1</a:t>
            </a:r>
            <a:r>
              <a:rPr lang="fr-CA" dirty="0"/>
              <a:t> recombinant</a:t>
            </a:r>
          </a:p>
          <a:p>
            <a:pPr lvl="1"/>
            <a:r>
              <a:rPr lang="fr-CA" dirty="0"/>
              <a:t>Nanoparticules</a:t>
            </a:r>
          </a:p>
          <a:p>
            <a:pPr lvl="1"/>
            <a:r>
              <a:rPr lang="fr-CA" dirty="0"/>
              <a:t>Etc.</a:t>
            </a:r>
          </a:p>
          <a:p>
            <a:endParaRPr lang="fr-CA" dirty="0"/>
          </a:p>
          <a:p>
            <a:r>
              <a:rPr lang="fr-CA" dirty="0"/>
              <a:t>Essais négatifs</a:t>
            </a:r>
          </a:p>
          <a:p>
            <a:pPr lvl="1"/>
            <a:r>
              <a:rPr lang="fr-CA" dirty="0"/>
              <a:t>corticostéroïdes, progestérone, </a:t>
            </a:r>
            <a:r>
              <a:rPr lang="fr-CA" dirty="0" err="1"/>
              <a:t>citicoline</a:t>
            </a:r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41" y="4523509"/>
            <a:ext cx="3249181" cy="2172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878" y="1564179"/>
            <a:ext cx="5125944" cy="27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1255195"/>
            <a:ext cx="8915399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29 novembre 2023</a:t>
            </a:r>
            <a:br>
              <a:rPr lang="fr-CA" dirty="0"/>
            </a:br>
            <a:r>
              <a:rPr lang="fr-CA" dirty="0"/>
              <a:t>Merci d’être présent(e) ce soir pour soutenir </a:t>
            </a:r>
            <a:r>
              <a:rPr lang="fr-CA"/>
              <a:t>notre cause !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02" y="2953914"/>
            <a:ext cx="6481618" cy="33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8278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9A4C00EE72A419E1EC407CA7D56D8" ma:contentTypeVersion="13" ma:contentTypeDescription="Crée un document." ma:contentTypeScope="" ma:versionID="28e0ec9d8069af8af9ee94ec6b4e5b62">
  <xsd:schema xmlns:xsd="http://www.w3.org/2001/XMLSchema" xmlns:xs="http://www.w3.org/2001/XMLSchema" xmlns:p="http://schemas.microsoft.com/office/2006/metadata/properties" xmlns:ns2="fda135a7-7790-4422-a9fd-bfc818b5e65c" xmlns:ns3="29f9255d-baf5-4855-b2af-31aa373804a1" targetNamespace="http://schemas.microsoft.com/office/2006/metadata/properties" ma:root="true" ma:fieldsID="8932d56ec1cb90cdadfdc236fb012ec0" ns2:_="" ns3:_="">
    <xsd:import namespace="fda135a7-7790-4422-a9fd-bfc818b5e65c"/>
    <xsd:import namespace="29f9255d-baf5-4855-b2af-31aa37380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135a7-7790-4422-a9fd-bfc818b5e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e63d8cf7-eeeb-4ce0-a770-a79f988f0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9255d-baf5-4855-b2af-31aa373804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330cf8-6d53-42cf-a184-50a668514856}" ma:internalName="TaxCatchAll" ma:showField="CatchAllData" ma:web="29f9255d-baf5-4855-b2af-31aa37380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a135a7-7790-4422-a9fd-bfc818b5e65c">
      <Terms xmlns="http://schemas.microsoft.com/office/infopath/2007/PartnerControls"/>
    </lcf76f155ced4ddcb4097134ff3c332f>
    <TaxCatchAll xmlns="29f9255d-baf5-4855-b2af-31aa373804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B2E9A-5434-4897-B2C3-C77B96E79213}"/>
</file>

<file path=customXml/itemProps2.xml><?xml version="1.0" encoding="utf-8"?>
<ds:datastoreItem xmlns:ds="http://schemas.openxmlformats.org/officeDocument/2006/customXml" ds:itemID="{FC245DBC-0D24-4126-BD39-9B06A4E49EB3}">
  <ds:schemaRefs>
    <ds:schemaRef ds:uri="http://schemas.microsoft.com/office/2006/metadata/properties"/>
    <ds:schemaRef ds:uri="http://schemas.microsoft.com/office/infopath/2007/PartnerControls"/>
    <ds:schemaRef ds:uri="fda135a7-7790-4422-a9fd-bfc818b5e65c"/>
    <ds:schemaRef ds:uri="29f9255d-baf5-4855-b2af-31aa373804a1"/>
  </ds:schemaRefs>
</ds:datastoreItem>
</file>

<file path=customXml/itemProps3.xml><?xml version="1.0" encoding="utf-8"?>
<ds:datastoreItem xmlns:ds="http://schemas.openxmlformats.org/officeDocument/2006/customXml" ds:itemID="{F479854A-1CB7-4825-8DBF-61273AE2DE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351</Words>
  <Application>Microsoft Office PowerPoint</Application>
  <PresentationFormat>Grand écran</PresentationFormat>
  <Paragraphs>57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Brin</vt:lpstr>
      <vt:lpstr>Traumatisme cranio-cérébral: on cherche et on progresse !</vt:lpstr>
      <vt:lpstr>Pourquoi on doit s’intéresser aux traumatismes à la tête (TCC)?</vt:lpstr>
      <vt:lpstr>Amélioration des politiques en santé publique</vt:lpstr>
      <vt:lpstr>On fait des progrès depuis 30 ans grâce à…</vt:lpstr>
      <vt:lpstr>Amélioration des politiques en santé publique</vt:lpstr>
      <vt:lpstr>Amélioration des soins de santé</vt:lpstr>
      <vt:lpstr>La recherche: partenaire indispensable</vt:lpstr>
      <vt:lpstr>29 novembre 2023 Merci d’être présent(e) ce soir pour soutenir notre cause !</vt:lpstr>
    </vt:vector>
  </TitlesOfParts>
  <Company>CHU de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Traumatisme cranio-cérébral: progrès réalisés depuis 30 ans</dc:title>
  <dc:creator>Louis Crevier</dc:creator>
  <cp:lastModifiedBy>Marie Robert</cp:lastModifiedBy>
  <cp:revision>19</cp:revision>
  <dcterms:created xsi:type="dcterms:W3CDTF">2023-11-20T20:37:45Z</dcterms:created>
  <dcterms:modified xsi:type="dcterms:W3CDTF">2024-08-22T18:11:29Z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0x0101007869A4C00EE72A419E1EC407CA7D56D8</vt:lpwstr>
  </property>
  <property fmtid="{D5CDD505-2E9C-101B-9397-08002B2CF9AE}" pid="3" name="MediaServiceImageTags">
    <vt:lpwstr/>
  </property>
</Properties>
</file>